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466" r:id="rId3"/>
    <p:sldId id="284" r:id="rId4"/>
    <p:sldId id="365" r:id="rId5"/>
    <p:sldId id="379" r:id="rId6"/>
    <p:sldId id="380" r:id="rId7"/>
    <p:sldId id="338" r:id="rId8"/>
    <p:sldId id="4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314" autoAdjust="0"/>
  </p:normalViewPr>
  <p:slideViewPr>
    <p:cSldViewPr snapToGrid="0">
      <p:cViewPr varScale="1">
        <p:scale>
          <a:sx n="70" d="100"/>
          <a:sy n="70" d="100"/>
        </p:scale>
        <p:origin x="11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3BFDA-3C88-4815-8157-F3A5373DC48D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B9C2B-46B6-4695-86D2-6A3D76476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层，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个头</a:t>
            </a:r>
            <a:endParaRPr lang="en-US" altLang="ko-KR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）句子的最后表述是句子中每个单词表示的平均汇总结果。由于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HGAT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能够计算自适应句法图中相邻词之间的相关性，因此可以充分学习句法结构中包含的可转移语义特征。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50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318" y="208605"/>
            <a:ext cx="11274048" cy="82660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2023_AAAI_Multi-relational Contrastive Learning Graph Neural Network for Drug-drug Interaction Event Prediction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E1654DA-BA72-B6BF-4FDB-DDDC5AE0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482" y="1491857"/>
            <a:ext cx="5121399" cy="24106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7C7AFB-83E4-D0A7-C77F-C7785599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58" y="4152314"/>
            <a:ext cx="5363323" cy="1609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719847-B5F5-7E70-6C5C-D71641AFC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65" y="2819914"/>
            <a:ext cx="4124901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52" y="7584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2019_EMNLP_Heterogeneous Graph Attention Networks for Semi-supervised Short Text Classification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1318" y="1288772"/>
            <a:ext cx="10515600" cy="485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kern="1200" dirty="0">
                <a:solidFill>
                  <a:schemeClr val="tx1"/>
                </a:solidFill>
                <a:effectLst/>
              </a:rPr>
              <a:t>Heterogeneous Graph Convolution</a:t>
            </a:r>
          </a:p>
          <a:p>
            <a:pPr marL="0" indent="0">
              <a:buNone/>
            </a:pPr>
            <a:endParaRPr lang="zh-CN" altLang="en-US" sz="2800" kern="12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altLang="zh-CN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CN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endParaRPr lang="zh-CN" alt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330" y="52435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altLang="zh-CN" b="1" dirty="0"/>
            </a:br>
            <a:endParaRPr lang="zh-CN" alt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9" y="2240568"/>
            <a:ext cx="4838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3" y="2173494"/>
            <a:ext cx="1514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0887" y="2145722"/>
            <a:ext cx="232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A:</a:t>
            </a:r>
            <a:r>
              <a:rPr lang="en-US" altLang="zh-CN" dirty="0"/>
              <a:t> adjacency matrix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47" y="2675787"/>
            <a:ext cx="1962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3" y="3304734"/>
            <a:ext cx="2466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909700" y="2412789"/>
            <a:ext cx="688768" cy="41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GCN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>
            <a:stCxn id="4100" idx="1"/>
          </p:cNvCxnSpPr>
          <p:nvPr/>
        </p:nvCxnSpPr>
        <p:spPr>
          <a:xfrm flipV="1">
            <a:off x="1592839" y="2578705"/>
            <a:ext cx="8834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09700" y="4671994"/>
            <a:ext cx="688768" cy="41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HIN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74" y="4493869"/>
            <a:ext cx="4334494" cy="9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>
            <a:stCxn id="20" idx="3"/>
          </p:cNvCxnSpPr>
          <p:nvPr/>
        </p:nvCxnSpPr>
        <p:spPr>
          <a:xfrm flipV="1">
            <a:off x="1598468" y="4881732"/>
            <a:ext cx="11684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大括号 15"/>
          <p:cNvSpPr/>
          <p:nvPr/>
        </p:nvSpPr>
        <p:spPr>
          <a:xfrm>
            <a:off x="7053402" y="2342818"/>
            <a:ext cx="304181" cy="1300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endCxn id="16" idx="1"/>
          </p:cNvCxnSpPr>
          <p:nvPr/>
        </p:nvCxnSpPr>
        <p:spPr>
          <a:xfrm>
            <a:off x="5177101" y="2644947"/>
            <a:ext cx="1876301" cy="3479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22" y="4582947"/>
            <a:ext cx="371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616359" y="4582947"/>
                <a:ext cx="4665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 dirty="0"/>
                          <m:t>τ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 dirty="0"/>
                          <m:t>τ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 dirty="0"/>
                          <m:t>τ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  express different types of nodes</a:t>
                </a:r>
                <a:endParaRPr lang="zh-CN" alt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59" y="4582947"/>
                <a:ext cx="4665957" cy="369332"/>
              </a:xfrm>
              <a:prstGeom prst="rect">
                <a:avLst/>
              </a:prstGeom>
              <a:blipFill>
                <a:blip r:embed="rId8"/>
                <a:stretch>
                  <a:fillRect l="-104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22" y="5023752"/>
            <a:ext cx="2066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97547" y="5078415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submatrix</a:t>
            </a:r>
            <a:r>
              <a:rPr lang="en-US" altLang="zh-CN" dirty="0"/>
              <a:t> of </a:t>
            </a:r>
            <a:endParaRPr lang="zh-CN" alt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11" y="5014189"/>
            <a:ext cx="219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8" y="5708868"/>
            <a:ext cx="2419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左大括号 30"/>
          <p:cNvSpPr/>
          <p:nvPr/>
        </p:nvSpPr>
        <p:spPr>
          <a:xfrm>
            <a:off x="7179113" y="4671994"/>
            <a:ext cx="76164" cy="13988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>
            <a:endCxn id="31" idx="1"/>
          </p:cNvCxnSpPr>
          <p:nvPr/>
        </p:nvCxnSpPr>
        <p:spPr>
          <a:xfrm>
            <a:off x="6032665" y="4952279"/>
            <a:ext cx="1146448" cy="419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658030" y="5263081"/>
            <a:ext cx="5279632" cy="10481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altLang="zh-CN" dirty="0"/>
            </a:br>
            <a:r>
              <a:rPr lang="en-US" altLang="zh-CN" dirty="0">
                <a:solidFill>
                  <a:schemeClr val="tx1"/>
                </a:solidFill>
              </a:rPr>
              <a:t>Consider the fusion of multiple heterogeneous relationships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7686" y="1670444"/>
            <a:ext cx="3887603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</a:pPr>
            <a:r>
              <a:rPr lang="en-US" altLang="zh-CN" b="1" spc="50" dirty="0">
                <a:ln w="11430"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Dual-level Attention Mechanism</a:t>
            </a: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7384" y="2361038"/>
            <a:ext cx="302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Type-level 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4387" y="2325411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Node-level 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89" y="3063777"/>
            <a:ext cx="2085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" y="3482877"/>
            <a:ext cx="3200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8" y="4149947"/>
            <a:ext cx="37338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87" y="2852562"/>
            <a:ext cx="40195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62" y="3541021"/>
            <a:ext cx="3876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87" y="4617346"/>
            <a:ext cx="45339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7384" y="5379903"/>
                <a:ext cx="4988802" cy="1478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1" i="1" dirty="0"/>
                          <m:t>τ</m:t>
                        </m:r>
                      </m:sub>
                    </m:sSub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: sum of all neighbor nodes feature of node v</a:t>
                </a:r>
                <a:br>
                  <a:rPr lang="en-US" altLang="zh-CN" dirty="0"/>
                </a:br>
                <a:r>
                  <a:rPr lang="en-US" altLang="zh-CN" dirty="0"/>
                  <a:t> belong to the same type </a:t>
                </a:r>
                <a:r>
                  <a:rPr lang="en-US" altLang="zh-CN" i="1" dirty="0"/>
                  <a:t>τ</a:t>
                </a:r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1" i="1" dirty="0"/>
                          <m:t>τ</m:t>
                        </m:r>
                      </m:sub>
                    </m:sSub>
                  </m:oMath>
                </a14:m>
                <a:r>
                  <a:rPr lang="en-US" altLang="zh-CN" dirty="0"/>
                  <a:t> :the type-level attention weights 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384" y="5379903"/>
                <a:ext cx="4988802" cy="1478097"/>
              </a:xfrm>
              <a:prstGeom prst="rect">
                <a:avLst/>
              </a:prstGeom>
              <a:blipFill>
                <a:blip r:embed="rId8"/>
                <a:stretch>
                  <a:fillRect t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EC36E81-6DFE-4059-9DD3-06AE80A8BB82}"/>
              </a:ext>
            </a:extLst>
          </p:cNvPr>
          <p:cNvSpPr txBox="1"/>
          <p:nvPr/>
        </p:nvSpPr>
        <p:spPr>
          <a:xfrm>
            <a:off x="524604" y="3517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2019_EMNLP_Heterogeneous Graph Attention Networks for Semi-supervised Short Text Classification</a:t>
            </a:r>
            <a:endParaRPr lang="zh-CN" alt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87F2FF3-60D1-4F5E-8E7E-6E32F7F2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54" y="172088"/>
            <a:ext cx="5704746" cy="226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7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F5D85373-6471-48BA-8293-A0C9638B599B}"/>
              </a:ext>
            </a:extLst>
          </p:cNvPr>
          <p:cNvSpPr txBox="1"/>
          <p:nvPr/>
        </p:nvSpPr>
        <p:spPr>
          <a:xfrm>
            <a:off x="7669913" y="1405465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DAG-ERC Layers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D7723C-4FB1-4414-94A3-CE2FCC53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162" y="1884275"/>
            <a:ext cx="3105588" cy="3667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448600-C21A-45A6-BD3C-86CDE1661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162" y="2400845"/>
            <a:ext cx="2009710" cy="6128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EA9AA1-B336-4241-B507-BD57D899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162" y="3025571"/>
            <a:ext cx="3096655" cy="3667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198459D-A4F8-4362-BD14-AC5034A3A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162" y="3451310"/>
            <a:ext cx="2695951" cy="40010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A7342B2-85CE-42B2-ADC8-EF14772EB0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446" b="11552"/>
          <a:stretch/>
        </p:blipFill>
        <p:spPr>
          <a:xfrm>
            <a:off x="7705523" y="3829706"/>
            <a:ext cx="2757026" cy="3210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3254ECE-ACF4-4376-A901-4591494F9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6865" y="4064619"/>
            <a:ext cx="2384279" cy="38378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56EE102-935F-48EB-8671-4CB9DBE92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07" y="2067657"/>
            <a:ext cx="6907797" cy="32564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EB4CAE2-B2D6-46B0-8D05-578D64CD8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509" y="4522868"/>
            <a:ext cx="633901" cy="31317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8611524-1EDE-486C-AB7E-3923DECC01B3}"/>
              </a:ext>
            </a:extLst>
          </p:cNvPr>
          <p:cNvSpPr/>
          <p:nvPr/>
        </p:nvSpPr>
        <p:spPr>
          <a:xfrm>
            <a:off x="7659180" y="2349795"/>
            <a:ext cx="3451843" cy="11015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BDC505C-AE23-4190-903C-CEB71DFF2E09}"/>
              </a:ext>
            </a:extLst>
          </p:cNvPr>
          <p:cNvSpPr txBox="1"/>
          <p:nvPr/>
        </p:nvSpPr>
        <p:spPr>
          <a:xfrm>
            <a:off x="1055281" y="333504"/>
            <a:ext cx="8479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+mj-lt"/>
                <a:cs typeface="Times New Roman" panose="02020603050405020304" pitchFamily="18" charset="0"/>
              </a:rPr>
              <a:t>2021_ACL_Directed Acyclic Graph Network for Conversational Emotion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251827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D0FEEF3A-183E-4C54-AA35-B0AE64E93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" t="287" r="50540" b="367"/>
          <a:stretch/>
        </p:blipFill>
        <p:spPr>
          <a:xfrm>
            <a:off x="44263" y="1992907"/>
            <a:ext cx="3917178" cy="39114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662E7FE-EC26-4135-AA1D-A3943ACACDB2}"/>
              </a:ext>
            </a:extLst>
          </p:cNvPr>
          <p:cNvSpPr txBox="1"/>
          <p:nvPr/>
        </p:nvSpPr>
        <p:spPr>
          <a:xfrm>
            <a:off x="7829664" y="2818626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Speaker-aware Temporal RSGT 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DEFBC0-D02E-4D0C-8EDD-AE7AA7F5F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8"/>
          <a:stretch/>
        </p:blipFill>
        <p:spPr>
          <a:xfrm>
            <a:off x="4096156" y="2033861"/>
            <a:ext cx="3485102" cy="36944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F3E154-FAB6-4C21-810E-8AF832C24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258" y="3222252"/>
            <a:ext cx="1390844" cy="3238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99F189-A308-405C-84D8-7A58654A63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186" b="-1"/>
          <a:stretch/>
        </p:blipFill>
        <p:spPr>
          <a:xfrm>
            <a:off x="8668639" y="4232554"/>
            <a:ext cx="1571217" cy="3169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4B882B0-2B45-4072-A061-EC908AB07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515" y="3568503"/>
            <a:ext cx="3402398" cy="63143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63D07A-F069-45DA-AB11-6C474E8BB637}"/>
              </a:ext>
            </a:extLst>
          </p:cNvPr>
          <p:cNvSpPr txBox="1"/>
          <p:nvPr/>
        </p:nvSpPr>
        <p:spPr>
          <a:xfrm>
            <a:off x="7711402" y="2252126"/>
            <a:ext cx="4480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Speaker-aware Temporal relation-specific graph transformations</a:t>
            </a:r>
            <a:endParaRPr lang="zh-CN" altLang="en-US" sz="1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2CE935B-4775-40EF-8ECC-4AD9D560469C}"/>
              </a:ext>
            </a:extLst>
          </p:cNvPr>
          <p:cNvSpPr/>
          <p:nvPr/>
        </p:nvSpPr>
        <p:spPr>
          <a:xfrm>
            <a:off x="8006515" y="3563187"/>
            <a:ext cx="3451843" cy="669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390F16-749F-4EC6-B4DF-171F27F08CE2}"/>
              </a:ext>
            </a:extLst>
          </p:cNvPr>
          <p:cNvSpPr txBox="1"/>
          <p:nvPr/>
        </p:nvSpPr>
        <p:spPr>
          <a:xfrm>
            <a:off x="1584249" y="461453"/>
            <a:ext cx="8112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j-lt"/>
                <a:cs typeface="Times New Roman" panose="02020603050405020304" pitchFamily="18" charset="0"/>
              </a:rPr>
              <a:t>2022_ACL_</a:t>
            </a:r>
            <a:r>
              <a:rPr lang="en-US" altLang="zh-CN" sz="1800" dirty="0">
                <a:latin typeface="+mj-lt"/>
                <a:cs typeface="Times New Roman" panose="02020603050405020304" pitchFamily="18" charset="0"/>
              </a:rPr>
              <a:t>DARER</a:t>
            </a:r>
            <a:r>
              <a:rPr lang="zh-CN" altLang="en-US" sz="1800" dirty="0">
                <a:latin typeface="+mj-lt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+mj-lt"/>
                <a:cs typeface="Times New Roman" panose="02020603050405020304" pitchFamily="18" charset="0"/>
              </a:rPr>
              <a:t>Dual-task Temporal Relational Recurrent Reasoning Network for Joint Dialog Sentiment Classification and Act Recognition</a:t>
            </a:r>
          </a:p>
        </p:txBody>
      </p:sp>
    </p:spTree>
    <p:extLst>
      <p:ext uri="{BB962C8B-B14F-4D97-AF65-F5344CB8AC3E}">
        <p14:creationId xmlns:p14="http://schemas.microsoft.com/office/powerpoint/2010/main" val="204028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11480D-A68B-407D-8B7A-305DAC4BB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2" b="12552"/>
          <a:stretch/>
        </p:blipFill>
        <p:spPr>
          <a:xfrm>
            <a:off x="6341982" y="2061037"/>
            <a:ext cx="3745886" cy="14976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275B7F-C5F5-4A76-ADD3-9B178BEF2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9" y="1529619"/>
            <a:ext cx="4706007" cy="42963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6E13F72-503A-499A-B796-B6FC10D76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62264"/>
            <a:ext cx="4772691" cy="1581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D9680F-9089-43D9-A320-4D67ED5FF444}"/>
              </a:ext>
            </a:extLst>
          </p:cNvPr>
          <p:cNvSpPr txBox="1"/>
          <p:nvPr/>
        </p:nvSpPr>
        <p:spPr>
          <a:xfrm>
            <a:off x="295274" y="572185"/>
            <a:ext cx="7858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AAAI_2022_Heterogeneous Graph Neural Networks for </a:t>
            </a:r>
            <a:r>
              <a:rPr lang="en-US" altLang="zh-CN" dirty="0" err="1"/>
              <a:t>Keyphrase</a:t>
            </a:r>
            <a:r>
              <a:rPr lang="en-US" altLang="zh-CN" dirty="0"/>
              <a:t> Generation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43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870185" y="625096"/>
            <a:ext cx="10515600" cy="48294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154D53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Dual-Dynamic GCN Module</a:t>
            </a:r>
            <a:endParaRPr lang="zh-CN" altLang="en-US" sz="3200" dirty="0">
              <a:solidFill>
                <a:srgbClr val="154D5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599" y="1299552"/>
            <a:ext cx="415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 single Dual-Static GCN unit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8" y="1934597"/>
            <a:ext cx="3968962" cy="8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7" y="3313931"/>
            <a:ext cx="3502500" cy="39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8" y="4080266"/>
            <a:ext cx="4868592" cy="4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0" y="4725974"/>
            <a:ext cx="5063519" cy="56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0" y="5414759"/>
            <a:ext cx="4773193" cy="93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3" y="1444176"/>
            <a:ext cx="6330443" cy="24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8" y="2969534"/>
            <a:ext cx="1244042" cy="2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56" y="2948964"/>
            <a:ext cx="1345300" cy="29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096000" y="4192575"/>
            <a:ext cx="5020020" cy="374242"/>
            <a:chOff x="6096000" y="4192575"/>
            <a:chExt cx="5020020" cy="3742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192575"/>
              <a:ext cx="1127751" cy="332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373" y="4222657"/>
              <a:ext cx="3767647" cy="34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7030192" y="1934597"/>
            <a:ext cx="4465122" cy="1160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B8390A-DF88-4799-9539-87C00BA9903B}"/>
              </a:ext>
            </a:extLst>
          </p:cNvPr>
          <p:cNvSpPr txBox="1"/>
          <p:nvPr/>
        </p:nvSpPr>
        <p:spPr>
          <a:xfrm>
            <a:off x="150955" y="40035"/>
            <a:ext cx="1149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54D53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AAAI_2022_DDGCN: Dual Dynamic Graph Convolutional Networks for Rumor Detection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14250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18CCF9-A960-D097-598B-FA22C029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44" y="1276350"/>
            <a:ext cx="5084364" cy="12108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92C7B9-3441-21BB-C863-402E188FB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187" y="3173532"/>
            <a:ext cx="4156029" cy="3404256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ADE052C4-A824-4B6C-4D43-B0C72B7777B7}"/>
              </a:ext>
            </a:extLst>
          </p:cNvPr>
          <p:cNvSpPr/>
          <p:nvPr/>
        </p:nvSpPr>
        <p:spPr>
          <a:xfrm>
            <a:off x="3938452" y="1186814"/>
            <a:ext cx="1703396" cy="137350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39FF9FF3-8B58-E7F8-296C-CF2173F7FC43}"/>
              </a:ext>
            </a:extLst>
          </p:cNvPr>
          <p:cNvSpPr/>
          <p:nvPr/>
        </p:nvSpPr>
        <p:spPr>
          <a:xfrm>
            <a:off x="4718304" y="2706624"/>
            <a:ext cx="237744" cy="51930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8E6481-D37F-3AF1-C6AA-D575E822C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567" y="1276350"/>
            <a:ext cx="3933825" cy="2095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9AA090-636B-9C93-7D9E-88902E4E3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642" y="3429000"/>
            <a:ext cx="4095750" cy="2438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CD680A4-3EB9-CB59-29E1-74D1146E0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392" y="5924550"/>
            <a:ext cx="3429000" cy="390525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D01F98-17F3-440E-B491-29C1C102BCD7}"/>
              </a:ext>
            </a:extLst>
          </p:cNvPr>
          <p:cNvSpPr/>
          <p:nvPr/>
        </p:nvSpPr>
        <p:spPr>
          <a:xfrm>
            <a:off x="8442614" y="5262995"/>
            <a:ext cx="1407968" cy="498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62F73F-2D28-29FF-2EB7-6DBF17554A49}"/>
              </a:ext>
            </a:extLst>
          </p:cNvPr>
          <p:cNvSpPr txBox="1"/>
          <p:nvPr/>
        </p:nvSpPr>
        <p:spPr>
          <a:xfrm>
            <a:off x="9373450" y="5030396"/>
            <a:ext cx="11206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参考知识图谱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02B40EF-6D30-24CE-3DED-44382901029E}"/>
              </a:ext>
            </a:extLst>
          </p:cNvPr>
          <p:cNvSpPr/>
          <p:nvPr/>
        </p:nvSpPr>
        <p:spPr>
          <a:xfrm>
            <a:off x="8877312" y="1935766"/>
            <a:ext cx="610355" cy="5514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07501C-C605-E4B9-6AB1-D3F3787EAECD}"/>
              </a:ext>
            </a:extLst>
          </p:cNvPr>
          <p:cNvSpPr txBox="1"/>
          <p:nvPr/>
        </p:nvSpPr>
        <p:spPr>
          <a:xfrm>
            <a:off x="0" y="233701"/>
            <a:ext cx="752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2022_SIGIR_Graph Adaptive Semantic Transfer for Cross-domain</a:t>
            </a:r>
          </a:p>
          <a:p>
            <a:pPr algn="ctr"/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Sentiment Classification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230</Words>
  <Application>Microsoft Office PowerPoint</Application>
  <PresentationFormat>宽屏</PresentationFormat>
  <Paragraphs>36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2023_AAAI_Multi-relational Contrastive Learning Graph Neural Network for Drug-drug Interaction Event Prediction</vt:lpstr>
      <vt:lpstr>2019_EMNLP_Heterogeneous Graph Attention Networks for Semi-supervised Short Text Classification</vt:lpstr>
      <vt:lpstr>PowerPoint 演示文稿</vt:lpstr>
      <vt:lpstr>PowerPoint 演示文稿</vt:lpstr>
      <vt:lpstr>PowerPoint 演示文稿</vt:lpstr>
      <vt:lpstr>PowerPoint 演示文稿</vt:lpstr>
      <vt:lpstr>Dual-Dynamic GCN Module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刘思进</dc:creator>
  <cp:lastModifiedBy>胡 冬冬</cp:lastModifiedBy>
  <cp:revision>14</cp:revision>
  <dcterms:created xsi:type="dcterms:W3CDTF">2022-03-20T06:05:36Z</dcterms:created>
  <dcterms:modified xsi:type="dcterms:W3CDTF">2023-06-18T08:52:22Z</dcterms:modified>
</cp:coreProperties>
</file>